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82" r:id="rId5"/>
    <p:sldId id="260" r:id="rId6"/>
    <p:sldId id="259" r:id="rId7"/>
    <p:sldId id="283" r:id="rId8"/>
    <p:sldId id="261" r:id="rId9"/>
    <p:sldId id="281" r:id="rId10"/>
    <p:sldId id="284" r:id="rId11"/>
    <p:sldId id="262" r:id="rId12"/>
    <p:sldId id="285" r:id="rId13"/>
    <p:sldId id="301" r:id="rId14"/>
    <p:sldId id="303" r:id="rId15"/>
    <p:sldId id="264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286" r:id="rId27"/>
    <p:sldId id="268" r:id="rId28"/>
    <p:sldId id="302" r:id="rId29"/>
    <p:sldId id="287" r:id="rId30"/>
    <p:sldId id="269" r:id="rId31"/>
    <p:sldId id="288" r:id="rId32"/>
    <p:sldId id="270" r:id="rId33"/>
    <p:sldId id="289" r:id="rId34"/>
    <p:sldId id="271" r:id="rId35"/>
    <p:sldId id="266" r:id="rId36"/>
    <p:sldId id="290" r:id="rId37"/>
    <p:sldId id="274" r:id="rId38"/>
    <p:sldId id="276" r:id="rId39"/>
    <p:sldId id="277" r:id="rId40"/>
    <p:sldId id="279" r:id="rId41"/>
    <p:sldId id="280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05/03/2018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082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05/03/2018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0375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05/03/2018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9188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05/03/2018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1353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05/03/2018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562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05/03/2018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6479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05/03/2018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605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05/03/2018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4679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05/03/2018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718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947F3CF-587E-45B4-8FCF-EDFCE467AEF1}" type="datetimeFigureOut">
              <a:rPr lang="es-ES" smtClean="0"/>
              <a:t>05/03/2018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2924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05/03/2018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0647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947F3CF-587E-45B4-8FCF-EDFCE467AEF1}" type="datetimeFigureOut">
              <a:rPr lang="es-ES" smtClean="0"/>
              <a:t>05/03/2018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452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6ABBB7-21C4-4691-B860-6D5B311C8F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2843086"/>
          </a:xfrm>
        </p:spPr>
        <p:txBody>
          <a:bodyPr>
            <a:normAutofit/>
          </a:bodyPr>
          <a:lstStyle/>
          <a:p>
            <a:r>
              <a:rPr lang="es-ES" sz="6600" dirty="0"/>
              <a:t>Especificación Gráfica de Procesos de Recuperación de Datos en LUCA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375AA6-ECC8-454A-8D77-B672EA3575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4212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(Graphical Specification of Data Recovery Processes in LUCA) </a:t>
            </a: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1532883-5ADC-49EF-9C7E-6C3215056173}"/>
              </a:ext>
            </a:extLst>
          </p:cNvPr>
          <p:cNvSpPr txBox="1"/>
          <p:nvPr/>
        </p:nvSpPr>
        <p:spPr>
          <a:xfrm>
            <a:off x="3003256" y="5221774"/>
            <a:ext cx="6185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Trabajo de Fin de Grado para acceder al </a:t>
            </a:r>
          </a:p>
          <a:p>
            <a:pPr algn="ctr"/>
            <a:r>
              <a:rPr lang="es-ES" dirty="0"/>
              <a:t>GRADO EN INGENIERÍA INFORMÁTICA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579027D-C5BB-42FD-9FC9-590282C5B46A}"/>
              </a:ext>
            </a:extLst>
          </p:cNvPr>
          <p:cNvSpPr txBox="1"/>
          <p:nvPr/>
        </p:nvSpPr>
        <p:spPr>
          <a:xfrm>
            <a:off x="8397380" y="5134743"/>
            <a:ext cx="3548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/>
              <a:t>Director: Pablo Sánchez Barreiro </a:t>
            </a:r>
          </a:p>
          <a:p>
            <a:pPr algn="r"/>
            <a:r>
              <a:rPr lang="es-ES" dirty="0"/>
              <a:t>Co-Director: Sergio Herrera Iglesias</a:t>
            </a:r>
          </a:p>
          <a:p>
            <a:pPr algn="r"/>
            <a:endParaRPr lang="es-ES" dirty="0"/>
          </a:p>
          <a:p>
            <a:pPr algn="r"/>
            <a:r>
              <a:rPr lang="es-ES" dirty="0"/>
              <a:t>Febrero - 2018</a:t>
            </a:r>
          </a:p>
        </p:txBody>
      </p:sp>
      <p:pic>
        <p:nvPicPr>
          <p:cNvPr id="1026" name="Picture 2" descr="logoUnicanGrande">
            <a:extLst>
              <a:ext uri="{FF2B5EF4-FFF2-40B4-BE49-F238E27FC236}">
                <a16:creationId xmlns:a16="http://schemas.microsoft.com/office/drawing/2014/main" id="{A20B10F4-8E1E-4050-A683-78E51C13D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53" y="137466"/>
            <a:ext cx="817367" cy="83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5CB8703-6102-40EF-9171-295569622943}"/>
              </a:ext>
            </a:extLst>
          </p:cNvPr>
          <p:cNvSpPr txBox="1"/>
          <p:nvPr/>
        </p:nvSpPr>
        <p:spPr>
          <a:xfrm>
            <a:off x="3865223" y="4325966"/>
            <a:ext cx="4461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Ignacio Agüero Salcines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3D6312B-D479-4543-A5E1-293B756C3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589" y="137466"/>
            <a:ext cx="1056334" cy="105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253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5759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5AF4AC-1DA0-4364-9280-307A38C0A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D84FB2-9CDE-4334-9AEB-FC53EC49C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57718"/>
            <a:ext cx="10515600" cy="5355351"/>
          </a:xfrm>
        </p:spPr>
        <p:txBody>
          <a:bodyPr>
            <a:normAutofit/>
          </a:bodyPr>
          <a:lstStyle/>
          <a:p>
            <a:r>
              <a:rPr lang="es-ES" dirty="0"/>
              <a:t>Especificación Gráfica de procesos.</a:t>
            </a:r>
          </a:p>
          <a:p>
            <a:r>
              <a:rPr lang="es-ES" dirty="0"/>
              <a:t>Ejecución de procesos.</a:t>
            </a:r>
          </a:p>
          <a:p>
            <a:r>
              <a:rPr lang="es-ES" dirty="0"/>
              <a:t>Características adicionales:</a:t>
            </a:r>
          </a:p>
          <a:p>
            <a:pPr lvl="1"/>
            <a:r>
              <a:rPr lang="es-ES" dirty="0"/>
              <a:t>Obtención de información paso a paso de la ejecución.</a:t>
            </a:r>
          </a:p>
          <a:p>
            <a:pPr lvl="1"/>
            <a:r>
              <a:rPr lang="es-ES" dirty="0"/>
              <a:t>Exportación de resultados obtenidos.</a:t>
            </a:r>
          </a:p>
          <a:p>
            <a:pPr lvl="1"/>
            <a:r>
              <a:rPr lang="es-ES" dirty="0"/>
              <a:t>Comprobación de conexiones.</a:t>
            </a:r>
          </a:p>
          <a:p>
            <a:pPr lvl="1"/>
            <a:endParaRPr lang="es-ES" dirty="0"/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6D1FFE98-9F8F-4EF1-B548-912CA3CB540F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8B4DDE44-1EDA-4856-8F21-E1F1DA9A47D0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2C4E43E0-3DE8-4264-9694-8A122CCD7CE8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124F03B5-052D-4D2B-B369-3FDFBB5FD2DD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A1BE2FAC-478D-4B7A-9F63-438DE04CF8FE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0DC15ACB-56C4-4B5B-9388-8A273E2282FB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DD655677-48AF-461C-8064-7C0F0531D10A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46B389B1-459B-4F9E-838B-A328BB30CD1A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382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01149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6890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2962C7E-A78B-49E5-9499-77F786EB4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Vaadin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0C34CEF-D978-454B-B98A-E15268DF9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Framework para el desarrollo de aplicaciones web avanzadas.</a:t>
            </a:r>
          </a:p>
          <a:p>
            <a:r>
              <a:rPr lang="es-ES" dirty="0"/>
              <a:t>RIA (</a:t>
            </a:r>
            <a:r>
              <a:rPr lang="es-ES" dirty="0" err="1"/>
              <a:t>Rich</a:t>
            </a:r>
            <a:r>
              <a:rPr lang="es-ES" dirty="0"/>
              <a:t>-Internet-</a:t>
            </a:r>
            <a:r>
              <a:rPr lang="es-ES" dirty="0" err="1"/>
              <a:t>Application</a:t>
            </a:r>
            <a:r>
              <a:rPr lang="es-ES" dirty="0"/>
              <a:t>)</a:t>
            </a: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12AA8A03-167A-42A2-AFDB-CFFCD0E09B75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0623C1A9-71F9-4B3B-9FC3-311AC0673409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E2A6B3E0-F975-4494-B57D-387DE3FEE099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312AACB4-197E-49C3-B08E-54D1EC2784B0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B21DEE98-1149-4E1E-BD85-4C2DE6B46319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B356FF41-098C-4A3C-A835-E8866DEFBD05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Diagrama de flujo: conector 11">
            <a:extLst>
              <a:ext uri="{FF2B5EF4-FFF2-40B4-BE49-F238E27FC236}">
                <a16:creationId xmlns:a16="http://schemas.microsoft.com/office/drawing/2014/main" id="{4C3FA747-C4A3-4357-AD2F-CD3FD99CE4C2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Diagrama de flujo: conector 12">
            <a:extLst>
              <a:ext uri="{FF2B5EF4-FFF2-40B4-BE49-F238E27FC236}">
                <a16:creationId xmlns:a16="http://schemas.microsoft.com/office/drawing/2014/main" id="{D162DDFF-8960-4977-BDDA-A1604CF5561C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062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26" name="Diagrama de flujo: conector 25">
            <a:extLst>
              <a:ext uri="{FF2B5EF4-FFF2-40B4-BE49-F238E27FC236}">
                <a16:creationId xmlns:a16="http://schemas.microsoft.com/office/drawing/2014/main" id="{ED5E8428-328E-46F5-8217-992ED016A15C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Diagrama de flujo: conector 26">
            <a:extLst>
              <a:ext uri="{FF2B5EF4-FFF2-40B4-BE49-F238E27FC236}">
                <a16:creationId xmlns:a16="http://schemas.microsoft.com/office/drawing/2014/main" id="{338607AD-4295-4D1D-9920-B5F4FDF9A9AF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Diagrama de flujo: conector 27">
            <a:extLst>
              <a:ext uri="{FF2B5EF4-FFF2-40B4-BE49-F238E27FC236}">
                <a16:creationId xmlns:a16="http://schemas.microsoft.com/office/drawing/2014/main" id="{A9248244-B2DB-4524-AA0C-87FB1B64EA2B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Diagrama de flujo: conector 29">
            <a:extLst>
              <a:ext uri="{FF2B5EF4-FFF2-40B4-BE49-F238E27FC236}">
                <a16:creationId xmlns:a16="http://schemas.microsoft.com/office/drawing/2014/main" id="{88ED69B0-0CC7-4CA3-9667-1A4E0E74D5B3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Diagrama de flujo: conector 30">
            <a:extLst>
              <a:ext uri="{FF2B5EF4-FFF2-40B4-BE49-F238E27FC236}">
                <a16:creationId xmlns:a16="http://schemas.microsoft.com/office/drawing/2014/main" id="{FC0FB898-948C-458B-A359-C9DD3CF77641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Diagrama de flujo: conector 31">
            <a:extLst>
              <a:ext uri="{FF2B5EF4-FFF2-40B4-BE49-F238E27FC236}">
                <a16:creationId xmlns:a16="http://schemas.microsoft.com/office/drawing/2014/main" id="{10D23C3A-74B9-422F-8ACA-B652BA8D8053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" name="Diagrama de flujo: conector 32">
            <a:extLst>
              <a:ext uri="{FF2B5EF4-FFF2-40B4-BE49-F238E27FC236}">
                <a16:creationId xmlns:a16="http://schemas.microsoft.com/office/drawing/2014/main" id="{C503016E-DF2D-4F46-BD55-10B8C493FA0A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Diagrama de flujo: conector 33">
            <a:extLst>
              <a:ext uri="{FF2B5EF4-FFF2-40B4-BE49-F238E27FC236}">
                <a16:creationId xmlns:a16="http://schemas.microsoft.com/office/drawing/2014/main" id="{5C7EF02C-D6D0-46ED-8CBE-CB88EE2910E2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03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43" name="Diagrama de flujo: conector 42">
            <a:extLst>
              <a:ext uri="{FF2B5EF4-FFF2-40B4-BE49-F238E27FC236}">
                <a16:creationId xmlns:a16="http://schemas.microsoft.com/office/drawing/2014/main" id="{E4497709-DF92-4678-B03A-EBE7DFF377E3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4" name="Diagrama de flujo: conector 43">
            <a:extLst>
              <a:ext uri="{FF2B5EF4-FFF2-40B4-BE49-F238E27FC236}">
                <a16:creationId xmlns:a16="http://schemas.microsoft.com/office/drawing/2014/main" id="{C624D1A1-6A08-4148-8A92-EE06E63E01F8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5" name="Diagrama de flujo: conector 44">
            <a:extLst>
              <a:ext uri="{FF2B5EF4-FFF2-40B4-BE49-F238E27FC236}">
                <a16:creationId xmlns:a16="http://schemas.microsoft.com/office/drawing/2014/main" id="{EAB8F900-4F24-4184-B1AD-6F10C87DDCB7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6" name="Diagrama de flujo: conector 45">
            <a:extLst>
              <a:ext uri="{FF2B5EF4-FFF2-40B4-BE49-F238E27FC236}">
                <a16:creationId xmlns:a16="http://schemas.microsoft.com/office/drawing/2014/main" id="{7E9BADE4-4861-45AC-AC87-E59B49FB1D5D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7" name="Diagrama de flujo: conector 46">
            <a:extLst>
              <a:ext uri="{FF2B5EF4-FFF2-40B4-BE49-F238E27FC236}">
                <a16:creationId xmlns:a16="http://schemas.microsoft.com/office/drawing/2014/main" id="{1924A023-0FD5-4D5D-9092-BEF9A675BFA7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8" name="Diagrama de flujo: conector 47">
            <a:extLst>
              <a:ext uri="{FF2B5EF4-FFF2-40B4-BE49-F238E27FC236}">
                <a16:creationId xmlns:a16="http://schemas.microsoft.com/office/drawing/2014/main" id="{5152C71E-03A7-4373-A38C-E4FE50ACB26E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9" name="Diagrama de flujo: conector 48">
            <a:extLst>
              <a:ext uri="{FF2B5EF4-FFF2-40B4-BE49-F238E27FC236}">
                <a16:creationId xmlns:a16="http://schemas.microsoft.com/office/drawing/2014/main" id="{66A389DC-BE08-4BCC-9F80-7FEE2DA38DCB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0" name="Diagrama de flujo: conector 49">
            <a:extLst>
              <a:ext uri="{FF2B5EF4-FFF2-40B4-BE49-F238E27FC236}">
                <a16:creationId xmlns:a16="http://schemas.microsoft.com/office/drawing/2014/main" id="{BE5DB19F-E195-4EAB-A642-6B1E6D807749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32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35" name="Diagrama de flujo: conector 34">
            <a:extLst>
              <a:ext uri="{FF2B5EF4-FFF2-40B4-BE49-F238E27FC236}">
                <a16:creationId xmlns:a16="http://schemas.microsoft.com/office/drawing/2014/main" id="{B6F44183-CA75-40E4-B2C1-AD53B9342445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6" name="Diagrama de flujo: conector 35">
            <a:extLst>
              <a:ext uri="{FF2B5EF4-FFF2-40B4-BE49-F238E27FC236}">
                <a16:creationId xmlns:a16="http://schemas.microsoft.com/office/drawing/2014/main" id="{0D195899-6E5A-43DD-9987-92426922F86F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7" name="Diagrama de flujo: conector 36">
            <a:extLst>
              <a:ext uri="{FF2B5EF4-FFF2-40B4-BE49-F238E27FC236}">
                <a16:creationId xmlns:a16="http://schemas.microsoft.com/office/drawing/2014/main" id="{AA5F9976-FA68-4A64-A921-AB7A1A82D261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8" name="Diagrama de flujo: conector 37">
            <a:extLst>
              <a:ext uri="{FF2B5EF4-FFF2-40B4-BE49-F238E27FC236}">
                <a16:creationId xmlns:a16="http://schemas.microsoft.com/office/drawing/2014/main" id="{25832D1B-9707-404F-9820-F5961A29D193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9" name="Diagrama de flujo: conector 38">
            <a:extLst>
              <a:ext uri="{FF2B5EF4-FFF2-40B4-BE49-F238E27FC236}">
                <a16:creationId xmlns:a16="http://schemas.microsoft.com/office/drawing/2014/main" id="{2D9F258D-A7DA-479B-9E8C-54A274D0DB78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0" name="Diagrama de flujo: conector 39">
            <a:extLst>
              <a:ext uri="{FF2B5EF4-FFF2-40B4-BE49-F238E27FC236}">
                <a16:creationId xmlns:a16="http://schemas.microsoft.com/office/drawing/2014/main" id="{344FAF8B-6E77-47F5-9A17-59F331E00A14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1" name="Diagrama de flujo: conector 40">
            <a:extLst>
              <a:ext uri="{FF2B5EF4-FFF2-40B4-BE49-F238E27FC236}">
                <a16:creationId xmlns:a16="http://schemas.microsoft.com/office/drawing/2014/main" id="{522701A9-2828-4610-96D1-F67EBA69E087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2" name="Diagrama de flujo: conector 41">
            <a:extLst>
              <a:ext uri="{FF2B5EF4-FFF2-40B4-BE49-F238E27FC236}">
                <a16:creationId xmlns:a16="http://schemas.microsoft.com/office/drawing/2014/main" id="{20FCB53C-BB8C-43C2-9D8B-915DF1E0FDC0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35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35" name="Diagrama de flujo: conector 34">
            <a:extLst>
              <a:ext uri="{FF2B5EF4-FFF2-40B4-BE49-F238E27FC236}">
                <a16:creationId xmlns:a16="http://schemas.microsoft.com/office/drawing/2014/main" id="{DD2F8675-FF8B-4CE9-979C-7C58F01D84F3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6" name="Diagrama de flujo: conector 35">
            <a:extLst>
              <a:ext uri="{FF2B5EF4-FFF2-40B4-BE49-F238E27FC236}">
                <a16:creationId xmlns:a16="http://schemas.microsoft.com/office/drawing/2014/main" id="{FDA3A674-D9FF-4312-8C80-A568B2E106D7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7" name="Diagrama de flujo: conector 36">
            <a:extLst>
              <a:ext uri="{FF2B5EF4-FFF2-40B4-BE49-F238E27FC236}">
                <a16:creationId xmlns:a16="http://schemas.microsoft.com/office/drawing/2014/main" id="{6EB65422-79CE-4284-8B5A-A67559C33567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8" name="Diagrama de flujo: conector 37">
            <a:extLst>
              <a:ext uri="{FF2B5EF4-FFF2-40B4-BE49-F238E27FC236}">
                <a16:creationId xmlns:a16="http://schemas.microsoft.com/office/drawing/2014/main" id="{2EBEB47D-A6EB-4575-9512-5C008D7D4DC5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9" name="Diagrama de flujo: conector 38">
            <a:extLst>
              <a:ext uri="{FF2B5EF4-FFF2-40B4-BE49-F238E27FC236}">
                <a16:creationId xmlns:a16="http://schemas.microsoft.com/office/drawing/2014/main" id="{20853833-3C5A-4228-96EB-325B2041015C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0" name="Diagrama de flujo: conector 39">
            <a:extLst>
              <a:ext uri="{FF2B5EF4-FFF2-40B4-BE49-F238E27FC236}">
                <a16:creationId xmlns:a16="http://schemas.microsoft.com/office/drawing/2014/main" id="{4AC430DF-DB44-4A50-BE50-A9B308807FCC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1" name="Diagrama de flujo: conector 40">
            <a:extLst>
              <a:ext uri="{FF2B5EF4-FFF2-40B4-BE49-F238E27FC236}">
                <a16:creationId xmlns:a16="http://schemas.microsoft.com/office/drawing/2014/main" id="{9AAF736F-B3A5-4E86-B217-6FA7BB7E655F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2" name="Diagrama de flujo: conector 41">
            <a:extLst>
              <a:ext uri="{FF2B5EF4-FFF2-40B4-BE49-F238E27FC236}">
                <a16:creationId xmlns:a16="http://schemas.microsoft.com/office/drawing/2014/main" id="{595BDB6A-4CDC-49C3-BCF8-63FAA281065B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98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35" name="Diagrama de flujo: conector 34">
            <a:extLst>
              <a:ext uri="{FF2B5EF4-FFF2-40B4-BE49-F238E27FC236}">
                <a16:creationId xmlns:a16="http://schemas.microsoft.com/office/drawing/2014/main" id="{869B1E7B-ADC7-41F7-AC2F-9DC31181D038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6" name="Diagrama de flujo: conector 35">
            <a:extLst>
              <a:ext uri="{FF2B5EF4-FFF2-40B4-BE49-F238E27FC236}">
                <a16:creationId xmlns:a16="http://schemas.microsoft.com/office/drawing/2014/main" id="{C04FE5E2-2FE4-4EB9-BC03-3F61B72733CE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7" name="Diagrama de flujo: conector 36">
            <a:extLst>
              <a:ext uri="{FF2B5EF4-FFF2-40B4-BE49-F238E27FC236}">
                <a16:creationId xmlns:a16="http://schemas.microsoft.com/office/drawing/2014/main" id="{9064C623-8EB1-48A3-B4D3-CE962D8A4B48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8" name="Diagrama de flujo: conector 37">
            <a:extLst>
              <a:ext uri="{FF2B5EF4-FFF2-40B4-BE49-F238E27FC236}">
                <a16:creationId xmlns:a16="http://schemas.microsoft.com/office/drawing/2014/main" id="{4980E804-011D-4659-A5C5-46A547D2F37B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9" name="Diagrama de flujo: conector 38">
            <a:extLst>
              <a:ext uri="{FF2B5EF4-FFF2-40B4-BE49-F238E27FC236}">
                <a16:creationId xmlns:a16="http://schemas.microsoft.com/office/drawing/2014/main" id="{B23E0358-AE3B-46D3-BB5D-E9958AA7492E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0" name="Diagrama de flujo: conector 39">
            <a:extLst>
              <a:ext uri="{FF2B5EF4-FFF2-40B4-BE49-F238E27FC236}">
                <a16:creationId xmlns:a16="http://schemas.microsoft.com/office/drawing/2014/main" id="{1B35CA4C-5A9F-4E8C-915E-F2374D326427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1" name="Diagrama de flujo: conector 40">
            <a:extLst>
              <a:ext uri="{FF2B5EF4-FFF2-40B4-BE49-F238E27FC236}">
                <a16:creationId xmlns:a16="http://schemas.microsoft.com/office/drawing/2014/main" id="{BBDB9C26-D8CD-47B0-8F96-1EBC01240755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2" name="Diagrama de flujo: conector 41">
            <a:extLst>
              <a:ext uri="{FF2B5EF4-FFF2-40B4-BE49-F238E27FC236}">
                <a16:creationId xmlns:a16="http://schemas.microsoft.com/office/drawing/2014/main" id="{B7B11553-BBC1-4E2F-862D-446DF61E8271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47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66541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35" name="Diagrama de flujo: conector 34">
            <a:extLst>
              <a:ext uri="{FF2B5EF4-FFF2-40B4-BE49-F238E27FC236}">
                <a16:creationId xmlns:a16="http://schemas.microsoft.com/office/drawing/2014/main" id="{17082B65-0807-4EC3-BEAC-66C88EA067CC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6" name="Diagrama de flujo: conector 35">
            <a:extLst>
              <a:ext uri="{FF2B5EF4-FFF2-40B4-BE49-F238E27FC236}">
                <a16:creationId xmlns:a16="http://schemas.microsoft.com/office/drawing/2014/main" id="{1D00AFF3-7A67-460C-93A3-714895ABD44C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7" name="Diagrama de flujo: conector 36">
            <a:extLst>
              <a:ext uri="{FF2B5EF4-FFF2-40B4-BE49-F238E27FC236}">
                <a16:creationId xmlns:a16="http://schemas.microsoft.com/office/drawing/2014/main" id="{F5F432DB-DBE3-473D-86A4-E36EE2B474DE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8" name="Diagrama de flujo: conector 37">
            <a:extLst>
              <a:ext uri="{FF2B5EF4-FFF2-40B4-BE49-F238E27FC236}">
                <a16:creationId xmlns:a16="http://schemas.microsoft.com/office/drawing/2014/main" id="{B99EF60A-F1E2-481A-AEC1-AE171AFDC4B2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9" name="Diagrama de flujo: conector 38">
            <a:extLst>
              <a:ext uri="{FF2B5EF4-FFF2-40B4-BE49-F238E27FC236}">
                <a16:creationId xmlns:a16="http://schemas.microsoft.com/office/drawing/2014/main" id="{0FA13582-A20F-4624-9C40-272A4976605B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0" name="Diagrama de flujo: conector 39">
            <a:extLst>
              <a:ext uri="{FF2B5EF4-FFF2-40B4-BE49-F238E27FC236}">
                <a16:creationId xmlns:a16="http://schemas.microsoft.com/office/drawing/2014/main" id="{0A5A90A3-3A61-42D6-9D90-E680BA8A3E97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1" name="Diagrama de flujo: conector 40">
            <a:extLst>
              <a:ext uri="{FF2B5EF4-FFF2-40B4-BE49-F238E27FC236}">
                <a16:creationId xmlns:a16="http://schemas.microsoft.com/office/drawing/2014/main" id="{2F0E28D2-9D8E-4D0C-B60A-027822A209C5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2" name="Diagrama de flujo: conector 41">
            <a:extLst>
              <a:ext uri="{FF2B5EF4-FFF2-40B4-BE49-F238E27FC236}">
                <a16:creationId xmlns:a16="http://schemas.microsoft.com/office/drawing/2014/main" id="{C0D7BDA4-FEC5-4161-B44E-666ADEDA455F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24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35" name="Diagrama de flujo: conector 34">
            <a:extLst>
              <a:ext uri="{FF2B5EF4-FFF2-40B4-BE49-F238E27FC236}">
                <a16:creationId xmlns:a16="http://schemas.microsoft.com/office/drawing/2014/main" id="{39A9E9A8-8BD8-4DBD-B42E-BB123159CFD1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6" name="Diagrama de flujo: conector 35">
            <a:extLst>
              <a:ext uri="{FF2B5EF4-FFF2-40B4-BE49-F238E27FC236}">
                <a16:creationId xmlns:a16="http://schemas.microsoft.com/office/drawing/2014/main" id="{64A89E90-CA89-461D-ADF0-9AD7103BFE6D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7" name="Diagrama de flujo: conector 36">
            <a:extLst>
              <a:ext uri="{FF2B5EF4-FFF2-40B4-BE49-F238E27FC236}">
                <a16:creationId xmlns:a16="http://schemas.microsoft.com/office/drawing/2014/main" id="{7BDE5122-B0FB-4C0E-A64D-F12D0254215E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8" name="Diagrama de flujo: conector 37">
            <a:extLst>
              <a:ext uri="{FF2B5EF4-FFF2-40B4-BE49-F238E27FC236}">
                <a16:creationId xmlns:a16="http://schemas.microsoft.com/office/drawing/2014/main" id="{FB359E81-B51C-4482-B2B1-5434C996F97B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9" name="Diagrama de flujo: conector 38">
            <a:extLst>
              <a:ext uri="{FF2B5EF4-FFF2-40B4-BE49-F238E27FC236}">
                <a16:creationId xmlns:a16="http://schemas.microsoft.com/office/drawing/2014/main" id="{41F8397B-071F-4D4E-A25B-7B1B5DB0867C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0" name="Diagrama de flujo: conector 39">
            <a:extLst>
              <a:ext uri="{FF2B5EF4-FFF2-40B4-BE49-F238E27FC236}">
                <a16:creationId xmlns:a16="http://schemas.microsoft.com/office/drawing/2014/main" id="{F13EC66E-FF87-4BEC-85DF-4A6031BA1C7B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1" name="Diagrama de flujo: conector 40">
            <a:extLst>
              <a:ext uri="{FF2B5EF4-FFF2-40B4-BE49-F238E27FC236}">
                <a16:creationId xmlns:a16="http://schemas.microsoft.com/office/drawing/2014/main" id="{AEBE0321-5C48-4DE6-8838-07B4CF04D368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2" name="Diagrama de flujo: conector 41">
            <a:extLst>
              <a:ext uri="{FF2B5EF4-FFF2-40B4-BE49-F238E27FC236}">
                <a16:creationId xmlns:a16="http://schemas.microsoft.com/office/drawing/2014/main" id="{1D36CD00-BD31-41C3-8F18-7129C5DC18AF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54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35" name="Diagrama de flujo: conector 34">
            <a:extLst>
              <a:ext uri="{FF2B5EF4-FFF2-40B4-BE49-F238E27FC236}">
                <a16:creationId xmlns:a16="http://schemas.microsoft.com/office/drawing/2014/main" id="{BBD71E56-C711-4AC3-828C-A9DEBC76CF35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6" name="Diagrama de flujo: conector 35">
            <a:extLst>
              <a:ext uri="{FF2B5EF4-FFF2-40B4-BE49-F238E27FC236}">
                <a16:creationId xmlns:a16="http://schemas.microsoft.com/office/drawing/2014/main" id="{7E163D23-C726-4E71-A847-8CB9C2C21571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7" name="Diagrama de flujo: conector 36">
            <a:extLst>
              <a:ext uri="{FF2B5EF4-FFF2-40B4-BE49-F238E27FC236}">
                <a16:creationId xmlns:a16="http://schemas.microsoft.com/office/drawing/2014/main" id="{BC8150D4-2AE6-4A21-A9AC-5F2B8287D071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8" name="Diagrama de flujo: conector 37">
            <a:extLst>
              <a:ext uri="{FF2B5EF4-FFF2-40B4-BE49-F238E27FC236}">
                <a16:creationId xmlns:a16="http://schemas.microsoft.com/office/drawing/2014/main" id="{915AACF1-9314-44F7-A36D-D4F854CF05B4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9" name="Diagrama de flujo: conector 38">
            <a:extLst>
              <a:ext uri="{FF2B5EF4-FFF2-40B4-BE49-F238E27FC236}">
                <a16:creationId xmlns:a16="http://schemas.microsoft.com/office/drawing/2014/main" id="{1724F1E7-A02F-45F7-9DF6-1B9736093E74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0" name="Diagrama de flujo: conector 39">
            <a:extLst>
              <a:ext uri="{FF2B5EF4-FFF2-40B4-BE49-F238E27FC236}">
                <a16:creationId xmlns:a16="http://schemas.microsoft.com/office/drawing/2014/main" id="{04F9F463-493A-4D81-BEB1-6B0ADF97356E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1" name="Diagrama de flujo: conector 40">
            <a:extLst>
              <a:ext uri="{FF2B5EF4-FFF2-40B4-BE49-F238E27FC236}">
                <a16:creationId xmlns:a16="http://schemas.microsoft.com/office/drawing/2014/main" id="{75F28EDD-80F5-482D-B9A3-A9C01AD36945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2" name="Diagrama de flujo: conector 41">
            <a:extLst>
              <a:ext uri="{FF2B5EF4-FFF2-40B4-BE49-F238E27FC236}">
                <a16:creationId xmlns:a16="http://schemas.microsoft.com/office/drawing/2014/main" id="{B23A6B13-37A8-4BB2-A052-059DC4C5579F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23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35" name="Diagrama de flujo: conector 34">
            <a:extLst>
              <a:ext uri="{FF2B5EF4-FFF2-40B4-BE49-F238E27FC236}">
                <a16:creationId xmlns:a16="http://schemas.microsoft.com/office/drawing/2014/main" id="{6BCE6C17-82C8-4EA3-8641-ED0B8E611993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6" name="Diagrama de flujo: conector 35">
            <a:extLst>
              <a:ext uri="{FF2B5EF4-FFF2-40B4-BE49-F238E27FC236}">
                <a16:creationId xmlns:a16="http://schemas.microsoft.com/office/drawing/2014/main" id="{76FB3FF0-EF37-4191-A7D1-6A74E61AFBCF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7" name="Diagrama de flujo: conector 36">
            <a:extLst>
              <a:ext uri="{FF2B5EF4-FFF2-40B4-BE49-F238E27FC236}">
                <a16:creationId xmlns:a16="http://schemas.microsoft.com/office/drawing/2014/main" id="{9ACC8616-404B-4852-97F3-388C49BEA7AD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8" name="Diagrama de flujo: conector 37">
            <a:extLst>
              <a:ext uri="{FF2B5EF4-FFF2-40B4-BE49-F238E27FC236}">
                <a16:creationId xmlns:a16="http://schemas.microsoft.com/office/drawing/2014/main" id="{4050BD2A-008A-4C94-95F8-E384F76D05B5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9" name="Diagrama de flujo: conector 38">
            <a:extLst>
              <a:ext uri="{FF2B5EF4-FFF2-40B4-BE49-F238E27FC236}">
                <a16:creationId xmlns:a16="http://schemas.microsoft.com/office/drawing/2014/main" id="{E60559E3-1249-465B-8D01-5C0009935660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0" name="Diagrama de flujo: conector 39">
            <a:extLst>
              <a:ext uri="{FF2B5EF4-FFF2-40B4-BE49-F238E27FC236}">
                <a16:creationId xmlns:a16="http://schemas.microsoft.com/office/drawing/2014/main" id="{9D0BA4BB-5CCE-4752-8D55-20438022BA7D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1" name="Diagrama de flujo: conector 40">
            <a:extLst>
              <a:ext uri="{FF2B5EF4-FFF2-40B4-BE49-F238E27FC236}">
                <a16:creationId xmlns:a16="http://schemas.microsoft.com/office/drawing/2014/main" id="{7CAD56D8-F112-4ED7-8A0B-6B9A0EE3EEC4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2" name="Diagrama de flujo: conector 41">
            <a:extLst>
              <a:ext uri="{FF2B5EF4-FFF2-40B4-BE49-F238E27FC236}">
                <a16:creationId xmlns:a16="http://schemas.microsoft.com/office/drawing/2014/main" id="{4D76F065-B6D6-4890-A9F6-CF69D0313892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87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35" name="Diagrama de flujo: conector 34">
            <a:extLst>
              <a:ext uri="{FF2B5EF4-FFF2-40B4-BE49-F238E27FC236}">
                <a16:creationId xmlns:a16="http://schemas.microsoft.com/office/drawing/2014/main" id="{E1C2EA60-0C0D-4949-9BF4-3B59D8A7A0DA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6" name="Diagrama de flujo: conector 35">
            <a:extLst>
              <a:ext uri="{FF2B5EF4-FFF2-40B4-BE49-F238E27FC236}">
                <a16:creationId xmlns:a16="http://schemas.microsoft.com/office/drawing/2014/main" id="{FDD71511-AB3D-452D-9879-AB783B88333A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7" name="Diagrama de flujo: conector 36">
            <a:extLst>
              <a:ext uri="{FF2B5EF4-FFF2-40B4-BE49-F238E27FC236}">
                <a16:creationId xmlns:a16="http://schemas.microsoft.com/office/drawing/2014/main" id="{F8C13BE4-192A-43C9-A14C-0F9E9FDE09F5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8" name="Diagrama de flujo: conector 37">
            <a:extLst>
              <a:ext uri="{FF2B5EF4-FFF2-40B4-BE49-F238E27FC236}">
                <a16:creationId xmlns:a16="http://schemas.microsoft.com/office/drawing/2014/main" id="{8A45BAA8-ACB0-4620-813E-4D064256703E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9" name="Diagrama de flujo: conector 38">
            <a:extLst>
              <a:ext uri="{FF2B5EF4-FFF2-40B4-BE49-F238E27FC236}">
                <a16:creationId xmlns:a16="http://schemas.microsoft.com/office/drawing/2014/main" id="{6E3D292D-A826-48FE-9B0D-4AD774233A5B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0" name="Diagrama de flujo: conector 39">
            <a:extLst>
              <a:ext uri="{FF2B5EF4-FFF2-40B4-BE49-F238E27FC236}">
                <a16:creationId xmlns:a16="http://schemas.microsoft.com/office/drawing/2014/main" id="{5AA255DD-78C6-4731-B326-C58165B7845E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1" name="Diagrama de flujo: conector 40">
            <a:extLst>
              <a:ext uri="{FF2B5EF4-FFF2-40B4-BE49-F238E27FC236}">
                <a16:creationId xmlns:a16="http://schemas.microsoft.com/office/drawing/2014/main" id="{62DA1243-0C98-4FC2-A233-BD8559A65DA8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2" name="Diagrama de flujo: conector 41">
            <a:extLst>
              <a:ext uri="{FF2B5EF4-FFF2-40B4-BE49-F238E27FC236}">
                <a16:creationId xmlns:a16="http://schemas.microsoft.com/office/drawing/2014/main" id="{EE8E74D2-6E01-4E0B-A09E-A0797E3D7E56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59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35" name="Diagrama de flujo: conector 34">
            <a:extLst>
              <a:ext uri="{FF2B5EF4-FFF2-40B4-BE49-F238E27FC236}">
                <a16:creationId xmlns:a16="http://schemas.microsoft.com/office/drawing/2014/main" id="{5531E12D-B175-4D03-87C5-26131013A679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6" name="Diagrama de flujo: conector 35">
            <a:extLst>
              <a:ext uri="{FF2B5EF4-FFF2-40B4-BE49-F238E27FC236}">
                <a16:creationId xmlns:a16="http://schemas.microsoft.com/office/drawing/2014/main" id="{783D5F31-6AC0-4008-9476-FC44489F1015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7" name="Diagrama de flujo: conector 36">
            <a:extLst>
              <a:ext uri="{FF2B5EF4-FFF2-40B4-BE49-F238E27FC236}">
                <a16:creationId xmlns:a16="http://schemas.microsoft.com/office/drawing/2014/main" id="{8712BB48-D80B-481B-A6F8-E64EB7F4FB12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8" name="Diagrama de flujo: conector 37">
            <a:extLst>
              <a:ext uri="{FF2B5EF4-FFF2-40B4-BE49-F238E27FC236}">
                <a16:creationId xmlns:a16="http://schemas.microsoft.com/office/drawing/2014/main" id="{CDAADFA8-B03E-402A-9819-6914214F1A34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9" name="Diagrama de flujo: conector 38">
            <a:extLst>
              <a:ext uri="{FF2B5EF4-FFF2-40B4-BE49-F238E27FC236}">
                <a16:creationId xmlns:a16="http://schemas.microsoft.com/office/drawing/2014/main" id="{3BFF3A35-ACC5-454C-9EB7-AAA79AF80EF1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0" name="Diagrama de flujo: conector 39">
            <a:extLst>
              <a:ext uri="{FF2B5EF4-FFF2-40B4-BE49-F238E27FC236}">
                <a16:creationId xmlns:a16="http://schemas.microsoft.com/office/drawing/2014/main" id="{B27AA97B-8A18-4830-9153-B97BC31028C5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1" name="Diagrama de flujo: conector 40">
            <a:extLst>
              <a:ext uri="{FF2B5EF4-FFF2-40B4-BE49-F238E27FC236}">
                <a16:creationId xmlns:a16="http://schemas.microsoft.com/office/drawing/2014/main" id="{DE704793-9C8D-46B6-A64B-5FB9EBE3C14C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2" name="Diagrama de flujo: conector 41">
            <a:extLst>
              <a:ext uri="{FF2B5EF4-FFF2-40B4-BE49-F238E27FC236}">
                <a16:creationId xmlns:a16="http://schemas.microsoft.com/office/drawing/2014/main" id="{BD01E31F-799C-42AD-8A11-B875B66984C0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651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55511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25318E-9C86-42B5-80BC-93A2AB7A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Editor Gráfico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223A1E-28A3-45E8-B478-945E59E15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Herramienta para dibujar procesos.</a:t>
            </a:r>
          </a:p>
          <a:p>
            <a:r>
              <a:rPr lang="es-ES" dirty="0"/>
              <a:t>Implementado en </a:t>
            </a:r>
            <a:r>
              <a:rPr lang="es-ES" i="1" dirty="0" err="1"/>
              <a:t>GoJS</a:t>
            </a:r>
            <a:r>
              <a:rPr lang="es-ES" i="1" dirty="0"/>
              <a:t>: </a:t>
            </a:r>
            <a:r>
              <a:rPr lang="es-ES" dirty="0"/>
              <a:t>Framework JavaScript para implementar editores gráficos dentro de interfaces web.</a:t>
            </a:r>
          </a:p>
          <a:p>
            <a:r>
              <a:rPr lang="es-ES" dirty="0"/>
              <a:t>En ocasiones hubo que modificar el comportamiento por defecto.</a:t>
            </a:r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2EAC9ED4-BD48-4181-8683-D85661327F10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82726841-F565-4024-8F35-295A8C4F73EA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F9C8E38E-2B89-4469-959F-E0DE96B44661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ECF096AE-9956-4731-84FA-D15638894AA2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440D1B83-4436-4C09-885F-E2F72CB22B3E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BE13808C-69BC-4ACA-A08D-C76ACBF151CC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15B59306-9F56-463D-9C8C-9AF05EE5B2F6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80607D80-EA60-4545-96C9-3E34D02D5F68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6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E02B11E-B80A-43E7-9243-DA509D4996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03" b="23673"/>
          <a:stretch/>
        </p:blipFill>
        <p:spPr>
          <a:xfrm>
            <a:off x="313289" y="1303462"/>
            <a:ext cx="10776855" cy="4002832"/>
          </a:xfrm>
          <a:prstGeom prst="rect">
            <a:avLst/>
          </a:prstGeom>
        </p:spPr>
      </p:pic>
      <p:sp>
        <p:nvSpPr>
          <p:cNvPr id="3" name="Diagrama de flujo: conector 2">
            <a:extLst>
              <a:ext uri="{FF2B5EF4-FFF2-40B4-BE49-F238E27FC236}">
                <a16:creationId xmlns:a16="http://schemas.microsoft.com/office/drawing/2014/main" id="{3709DCD0-2541-42AB-9ED2-BBE1C2F3C612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61A33607-0A3A-46D9-907B-A1235943AB7D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5051282A-481E-49C7-8892-367AC58A7A4F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12575337-1ADE-4F07-BCCA-FA3CBD6CD229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1506309D-A585-44B6-9573-1046007BE01E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FB63BD94-E490-4D96-B577-6046DC0B827E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27ADBA02-C664-48A2-8D83-CBB3E3B42D8A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590E15EE-5375-49BF-845F-518385409990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3051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139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 del Proyecto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846666"/>
          </a:xfrm>
        </p:spPr>
        <p:txBody>
          <a:bodyPr/>
          <a:lstStyle/>
          <a:p>
            <a:r>
              <a:rPr lang="es-ES" dirty="0"/>
              <a:t>Realizado en CIC.</a:t>
            </a:r>
          </a:p>
          <a:p>
            <a:r>
              <a:rPr lang="es-ES" dirty="0"/>
              <a:t>Proyecto LUCA: Agosto 2017- Enero 2018; 600 horas.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801DD114-450D-453E-8249-BA48B8BDE856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C6CEB266-39A5-4801-990D-8F2785743264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AA6A72CE-CAA8-4F88-BBD2-64B719CA6E75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BB256310-3D67-4C81-9884-5BDAB9B3BCB3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BB0A9A2C-7130-4204-B829-AD90E920C8CE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116AB4A1-18E5-4901-B2B4-45ECFA1D0674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4BAC3761-FAEB-4B47-A67E-3D3241DF3F52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74561070-719E-4C08-83CC-7E38016A3F11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D00CD54-7F35-422E-97AE-399EC363010F}"/>
              </a:ext>
            </a:extLst>
          </p:cNvPr>
          <p:cNvSpPr txBox="1"/>
          <p:nvPr/>
        </p:nvSpPr>
        <p:spPr>
          <a:xfrm>
            <a:off x="1536700" y="3429000"/>
            <a:ext cx="8952531" cy="1200329"/>
          </a:xfrm>
          <a:prstGeom prst="rect">
            <a:avLst/>
          </a:prstGeom>
          <a:solidFill>
            <a:schemeClr val="bg1"/>
          </a:solidFill>
          <a:ln w="38100" cap="rnd" cmpd="sng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s-ES" sz="2400" dirty="0"/>
              <a:t>El objetivo general del Trabajo de Fin de Grado es integrar el concepto de </a:t>
            </a:r>
            <a:r>
              <a:rPr lang="es-ES" sz="2400" i="1" dirty="0"/>
              <a:t>proceso </a:t>
            </a:r>
            <a:r>
              <a:rPr lang="es-ES" sz="2400" dirty="0"/>
              <a:t>en el producto LUCA.</a:t>
            </a:r>
            <a:endParaRPr lang="es-ES" sz="2400" i="1" dirty="0"/>
          </a:p>
          <a:p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435983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E4AA2C-AA10-47DF-AB1F-6068109A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Conector </a:t>
            </a:r>
            <a:r>
              <a:rPr lang="es-ES" dirty="0" err="1"/>
              <a:t>Javascript</a:t>
            </a:r>
            <a:endParaRPr lang="es-ES" dirty="0"/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5BF09AD6-FAA7-4249-A7A4-9451283F2975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61225513-BFBB-438E-A4FE-23FE7127919C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8B74BCD5-39E2-4AE0-B30D-F16FCCA53B2A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6E47946E-9098-4D13-9CA5-FF4CAD5F2B36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92FE0867-67D0-4E72-999A-6361AFEEDC36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12D470C3-E486-4986-B68D-6C9B5C7AF9CF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89B8C4E9-074C-4FB6-B019-10D28CEAF739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4006D4F4-90C1-4AF5-A2B3-7EAE8088742F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5" name="Imagen 14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58499FCE-D95E-4517-894F-C9A1C2D254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9" b="29523"/>
          <a:stretch/>
        </p:blipFill>
        <p:spPr>
          <a:xfrm>
            <a:off x="374214" y="2528596"/>
            <a:ext cx="10577722" cy="309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544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Integración </a:t>
            </a:r>
            <a:r>
              <a:rPr lang="es-E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Vaadin</a:t>
            </a:r>
            <a:endParaRPr lang="es-E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28774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5AD0F5-D431-4CF0-9AA4-E91852011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04E864-F0F7-4078-B170-CED53D5F9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Proyecto genérico que realiza las funciones de un </a:t>
            </a:r>
            <a:r>
              <a:rPr lang="es-ES" i="1" dirty="0"/>
              <a:t>Componente</a:t>
            </a:r>
            <a:r>
              <a:rPr lang="es-ES" dirty="0"/>
              <a:t> de </a:t>
            </a:r>
            <a:r>
              <a:rPr lang="es-ES" dirty="0" err="1"/>
              <a:t>Vaadin</a:t>
            </a:r>
            <a:r>
              <a:rPr lang="es-ES" dirty="0"/>
              <a:t>.</a:t>
            </a:r>
          </a:p>
          <a:p>
            <a:r>
              <a:rPr lang="es-ES" dirty="0"/>
              <a:t>Integra el Conector </a:t>
            </a:r>
            <a:r>
              <a:rPr lang="es-ES" dirty="0" err="1"/>
              <a:t>Javascript</a:t>
            </a:r>
            <a:r>
              <a:rPr lang="es-ES" dirty="0"/>
              <a:t> para utilizar el editor gráfico.</a:t>
            </a:r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01F21527-43D4-411B-8003-BB35512631C1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00B5B9D1-5D0C-4993-BF6A-CDCA1F869267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927D096C-789A-4576-91E0-B24AB700394A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B9B0E955-2092-498A-9BD0-4E28AE9A21DE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C2D0EAE8-8E39-476F-A5E8-CFF7FB18C791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7F7BA958-404F-4DB9-B439-B997FFD2CC4B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D8C51956-A954-4653-BA95-0D45E52E6B86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8CF3650B-87CB-45A9-94C0-143368D37ACE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9537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92707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F096A9-EDF3-4BB1-8B92-30998B1EE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Integración LUCA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10E3E5-9472-4D89-945C-B9A68EF1D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Especificación gráfica de procesos.</a:t>
            </a:r>
          </a:p>
          <a:p>
            <a:r>
              <a:rPr lang="es-ES" dirty="0"/>
              <a:t>Gestión</a:t>
            </a:r>
            <a:r>
              <a:rPr lang="es-ES" i="1" dirty="0"/>
              <a:t> </a:t>
            </a:r>
            <a:r>
              <a:rPr lang="es-ES" dirty="0"/>
              <a:t>de los procesos.</a:t>
            </a:r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69891ECC-8FB0-4410-8D79-D08B85F06AFF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FDCF5ABB-E335-4210-B93A-293D46C305AD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7CFBA235-FC36-40A0-83FA-6F3280451F13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6B2DFB8A-429A-40BC-A805-3F6B6B59A187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81CB61B3-BCA1-4DBC-86FB-62BB456B6FE5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E5F850A1-122E-46FE-951C-B5E45F7DB6A8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A70C5C18-1B09-4E3C-B8E4-BD3CEC3F8866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EB9568AA-27E7-40D5-9E32-665256FD625E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9465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4" descr="Imagen que contiene mapa, texto&#10;&#10;Descripción generada con confianza muy alta">
            <a:extLst>
              <a:ext uri="{FF2B5EF4-FFF2-40B4-BE49-F238E27FC236}">
                <a16:creationId xmlns:a16="http://schemas.microsoft.com/office/drawing/2014/main" id="{966C0D44-B068-48ED-B81C-4F2A337B0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5" y="393455"/>
            <a:ext cx="9023350" cy="587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769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Ejecución de </a:t>
            </a:r>
            <a:r>
              <a:rPr lang="es-E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3852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38F9B1-D69F-46D5-98D7-0BCDEDDD8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Ejecución de Procesos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C3494A-DDDA-4312-8CFD-2924FB1E1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Ejecución encadenada de las consultas.</a:t>
            </a:r>
          </a:p>
          <a:p>
            <a:r>
              <a:rPr lang="es-ES" dirty="0"/>
              <a:t>Comunicación progresiva del estado de la ejecución.</a:t>
            </a:r>
          </a:p>
          <a:p>
            <a:r>
              <a:rPr lang="es-ES" dirty="0"/>
              <a:t>Visualización gráfica del flujo. </a:t>
            </a:r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DD8FF926-C678-4B3C-84BA-A06E59D2097B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70910AD9-0C68-4FA2-A183-A1F2581FF93C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9F00B178-95CC-4CEB-88FE-9CB515A2B450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EFD8AC1E-2F35-4E31-B7D9-9BA8B1961BE2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C6111CF9-5979-494B-A150-83FE77F10B3F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E4260FC7-E434-4093-8712-0B279029551F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D5C4E8FA-08AD-464B-B147-04BC3A5AC763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26587368-EFD5-44A6-A2B8-20BFAC1108C3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3268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287869-97B2-4EFC-B85D-0CB43C8B0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F0E4CE-2A2B-4DAC-AC09-32FE0C4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7409157" cy="4023360"/>
          </a:xfrm>
        </p:spPr>
        <p:txBody>
          <a:bodyPr/>
          <a:lstStyle/>
          <a:p>
            <a:r>
              <a:rPr lang="es-ES" dirty="0"/>
              <a:t>Unitarias</a:t>
            </a:r>
          </a:p>
          <a:p>
            <a:r>
              <a:rPr lang="es-ES" dirty="0"/>
              <a:t>Editor gráfico.				</a:t>
            </a:r>
          </a:p>
          <a:p>
            <a:r>
              <a:rPr lang="es-ES" dirty="0"/>
              <a:t>Componente genérico.</a:t>
            </a:r>
          </a:p>
          <a:p>
            <a:r>
              <a:rPr lang="es-ES" dirty="0"/>
              <a:t>Capa de Servicios de los Procesos: Automatizadas con </a:t>
            </a:r>
            <a:r>
              <a:rPr lang="es-ES" dirty="0" err="1"/>
              <a:t>JUnit</a:t>
            </a:r>
            <a:endParaRPr lang="es-ES" dirty="0"/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9948E98C-D22B-4B4A-A319-F551E810798A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BBD663C8-6A4E-41A0-B2E8-D976379EECA4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78A9A88E-6259-44FB-97E9-8299A523463F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6375E80C-B3D3-45C4-B880-CBDD291AE30E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014A22E9-E63A-4606-86E3-5F749D8745E6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31861315-E7CC-4A34-9BB4-003F5D83AB96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D50D124F-B71E-43EB-8E73-D9E5DEE78E03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6541FBA3-9120-4842-94CE-F5F02F1FADDF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Cerrar llave 12">
            <a:extLst>
              <a:ext uri="{FF2B5EF4-FFF2-40B4-BE49-F238E27FC236}">
                <a16:creationId xmlns:a16="http://schemas.microsoft.com/office/drawing/2014/main" id="{E62DACF1-FE6B-424D-8E60-3FA554FE8356}"/>
              </a:ext>
            </a:extLst>
          </p:cNvPr>
          <p:cNvSpPr/>
          <p:nvPr/>
        </p:nvSpPr>
        <p:spPr>
          <a:xfrm>
            <a:off x="8237989" y="2013358"/>
            <a:ext cx="377505" cy="141564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2C516B5-D76B-4F89-A326-BA4BD5A892FB}"/>
              </a:ext>
            </a:extLst>
          </p:cNvPr>
          <p:cNvSpPr txBox="1"/>
          <p:nvPr/>
        </p:nvSpPr>
        <p:spPr>
          <a:xfrm>
            <a:off x="9202482" y="2398013"/>
            <a:ext cx="2097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Pruebas Sistemáticas</a:t>
            </a:r>
          </a:p>
        </p:txBody>
      </p:sp>
    </p:spTree>
    <p:extLst>
      <p:ext uri="{BB962C8B-B14F-4D97-AF65-F5344CB8AC3E}">
        <p14:creationId xmlns:p14="http://schemas.microsoft.com/office/powerpoint/2010/main" val="31363126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4107EC-86B4-40CF-9A8E-A557F92F8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BE750A-B8B7-48D8-9D83-3BD60F837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Especificación gráfica de procesos.</a:t>
            </a:r>
          </a:p>
          <a:p>
            <a:r>
              <a:rPr lang="es-ES" dirty="0"/>
              <a:t>Integración en LUCA.</a:t>
            </a:r>
          </a:p>
          <a:p>
            <a:r>
              <a:rPr lang="es-ES" dirty="0"/>
              <a:t>Ejecución de procesos.</a:t>
            </a:r>
          </a:p>
          <a:p>
            <a:r>
              <a:rPr lang="es-ES" dirty="0"/>
              <a:t>Funciones adicionales:</a:t>
            </a:r>
          </a:p>
          <a:p>
            <a:pPr lvl="1"/>
            <a:r>
              <a:rPr lang="es-ES" dirty="0"/>
              <a:t>Ejecución paso a paso de los procesos.</a:t>
            </a:r>
          </a:p>
          <a:p>
            <a:pPr lvl="1"/>
            <a:r>
              <a:rPr lang="es-ES" dirty="0"/>
              <a:t>Flujos de ejecución alternativos (</a:t>
            </a:r>
            <a:r>
              <a:rPr lang="es-ES" i="1" dirty="0" err="1"/>
              <a:t>ifs</a:t>
            </a:r>
            <a:r>
              <a:rPr lang="es-ES" dirty="0"/>
              <a:t>).</a:t>
            </a:r>
          </a:p>
          <a:p>
            <a:pPr lvl="1"/>
            <a:r>
              <a:rPr lang="es-ES" dirty="0"/>
              <a:t>Comprobación de compatibilidad de tipos entre conexiones.</a:t>
            </a:r>
          </a:p>
        </p:txBody>
      </p:sp>
    </p:spTree>
    <p:extLst>
      <p:ext uri="{BB962C8B-B14F-4D97-AF65-F5344CB8AC3E}">
        <p14:creationId xmlns:p14="http://schemas.microsoft.com/office/powerpoint/2010/main" val="118922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32522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1F44C8-6E64-4275-A153-584A50C09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Trabajos Futuros</a:t>
            </a:r>
          </a:p>
        </p:txBody>
      </p:sp>
      <p:pic>
        <p:nvPicPr>
          <p:cNvPr id="4" name="Imagen 3" descr="Imagen que contiene captura de pantalla&#10;&#10;Descripción generada con confianza alta">
            <a:extLst>
              <a:ext uri="{FF2B5EF4-FFF2-40B4-BE49-F238E27FC236}">
                <a16:creationId xmlns:a16="http://schemas.microsoft.com/office/drawing/2014/main" id="{81AA827E-66BC-4192-851A-EE58ECB6BD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00" b="8149"/>
          <a:stretch/>
        </p:blipFill>
        <p:spPr>
          <a:xfrm>
            <a:off x="1524000" y="2146300"/>
            <a:ext cx="91440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802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E2B617-F082-4C8F-9C46-05273E7B929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4741279"/>
            <a:ext cx="10515600" cy="1460500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Ignacio Agüero Salcines</a:t>
            </a:r>
          </a:p>
          <a:p>
            <a:pPr marL="0" indent="0" algn="ctr">
              <a:buNone/>
            </a:pPr>
            <a:r>
              <a:rPr lang="es-ES" dirty="0"/>
              <a:t>Correo electrónico: nacho.aguero1995@gmail.com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A581AEE8-DA1C-4DB8-BF5A-E5A664F5DDE0}"/>
              </a:ext>
            </a:extLst>
          </p:cNvPr>
          <p:cNvSpPr txBox="1">
            <a:spLocks/>
          </p:cNvSpPr>
          <p:nvPr/>
        </p:nvSpPr>
        <p:spPr>
          <a:xfrm>
            <a:off x="1524000" y="3429000"/>
            <a:ext cx="9144000" cy="54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(Graphical Specification of Data Recovery Processes in LUCA) </a:t>
            </a:r>
            <a:endParaRPr lang="es-E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5948A46-E61E-4825-8DA7-2DC690CA0A34}"/>
              </a:ext>
            </a:extLst>
          </p:cNvPr>
          <p:cNvSpPr txBox="1">
            <a:spLocks/>
          </p:cNvSpPr>
          <p:nvPr/>
        </p:nvSpPr>
        <p:spPr>
          <a:xfrm>
            <a:off x="1524000" y="656221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5400" dirty="0"/>
              <a:t>Especificación Gráfica de Procesos de Recuperación de Datos en LUCA</a:t>
            </a:r>
          </a:p>
        </p:txBody>
      </p:sp>
      <p:pic>
        <p:nvPicPr>
          <p:cNvPr id="8" name="Picture 2" descr="logoUnicanGrande">
            <a:extLst>
              <a:ext uri="{FF2B5EF4-FFF2-40B4-BE49-F238E27FC236}">
                <a16:creationId xmlns:a16="http://schemas.microsoft.com/office/drawing/2014/main" id="{53CB8D41-7752-43E0-8727-7A0DECDD3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33" y="340665"/>
            <a:ext cx="1170894" cy="1189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A4C196C-2EDF-49BF-AD8E-B00C6129A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0789" y="137466"/>
            <a:ext cx="1615134" cy="161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86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sulta2">
            <a:hlinkClick r:id="" action="ppaction://media"/>
            <a:extLst>
              <a:ext uri="{FF2B5EF4-FFF2-40B4-BE49-F238E27FC236}">
                <a16:creationId xmlns:a16="http://schemas.microsoft.com/office/drawing/2014/main" id="{50E996A1-DEAB-4278-8F4E-2B2A8E53C36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652"/>
                </p14:media>
              </p:ext>
            </p:extLst>
          </p:nvPr>
        </p:nvPicPr>
        <p:blipFill rotWithShape="1">
          <a:blip r:embed="rId4"/>
          <a:srcRect t="8549" b="8549"/>
          <a:stretch>
            <a:fillRect/>
          </a:stretch>
        </p:blipFill>
        <p:spPr>
          <a:xfrm>
            <a:off x="1219870" y="394283"/>
            <a:ext cx="9752259" cy="548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9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Proyecto LUCA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1829820"/>
            <a:ext cx="10515600" cy="4516452"/>
          </a:xfrm>
        </p:spPr>
        <p:txBody>
          <a:bodyPr>
            <a:normAutofit/>
          </a:bodyPr>
          <a:lstStyle/>
          <a:p>
            <a:r>
              <a:rPr lang="es-ES" dirty="0"/>
              <a:t>Centralizar el acceso a los recursos.</a:t>
            </a:r>
          </a:p>
          <a:p>
            <a:r>
              <a:rPr lang="es-ES" dirty="0"/>
              <a:t>Automatizar el proceso de recuperación de datos.</a:t>
            </a:r>
          </a:p>
          <a:p>
            <a:endParaRPr lang="es-ES" dirty="0"/>
          </a:p>
          <a:p>
            <a:r>
              <a:rPr lang="es-ES" dirty="0"/>
              <a:t>Dos roles de usuario:</a:t>
            </a:r>
          </a:p>
          <a:p>
            <a:pPr lvl="1"/>
            <a:r>
              <a:rPr lang="es-ES" dirty="0"/>
              <a:t>Gestor de consultas</a:t>
            </a:r>
          </a:p>
          <a:p>
            <a:pPr lvl="1"/>
            <a:r>
              <a:rPr lang="es-ES" dirty="0"/>
              <a:t>Ejecutor de consultas</a:t>
            </a:r>
          </a:p>
          <a:p>
            <a:endParaRPr lang="es-ES" dirty="0"/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9F2B089F-224F-4D54-89CE-D7E4CD61A92B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98C53959-70F6-4CB3-8E7D-133D5FB3368E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7862BBF7-B1B0-4398-B758-A7D2DEC38F6A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21A56919-E65E-4116-8291-A1D2B8C18317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8F962715-ACEC-4D51-A9DE-6E8BA1D37D04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085B623E-CFD3-4A76-A73C-3A2D8041C157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711E28D7-1153-419F-9163-5F02DDB8612A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76C76525-1D67-46FF-B8F7-CFD7A25A4450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109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20755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761F0F-2D31-42D7-939F-961BF0337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Motivación TFG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E1D74B2-9873-4F88-852C-A7D4D3969F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0" t="13083" r="3441"/>
          <a:stretch/>
        </p:blipFill>
        <p:spPr>
          <a:xfrm>
            <a:off x="2955860" y="1828800"/>
            <a:ext cx="6280280" cy="4462165"/>
          </a:xfrm>
          <a:prstGeom prst="rect">
            <a:avLst/>
          </a:prstGeom>
        </p:spPr>
      </p:pic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EF4C80F4-3BEC-4131-B1F0-579C76D9E36C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E930C5B7-2761-4AA0-AEEC-D0EB7A53E819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57895340-516C-4C75-8B60-E5CFAD06A176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3E98D2E1-92A4-402D-A364-30713F8F70CA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D7A22326-F345-4B01-ADBF-0731552948D5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78E10597-3537-4795-8212-25B575226A73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CC8757B8-61E5-4B37-B67F-795B060FCD2C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Diagrama de flujo: conector 11">
            <a:extLst>
              <a:ext uri="{FF2B5EF4-FFF2-40B4-BE49-F238E27FC236}">
                <a16:creationId xmlns:a16="http://schemas.microsoft.com/office/drawing/2014/main" id="{7992AC65-1F1E-4B7E-AF81-48A20EA21CFE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703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E02B11E-B80A-43E7-9243-DA509D4996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03" b="23673"/>
          <a:stretch/>
        </p:blipFill>
        <p:spPr>
          <a:xfrm>
            <a:off x="313289" y="1303462"/>
            <a:ext cx="10776855" cy="4002832"/>
          </a:xfrm>
          <a:prstGeom prst="rect">
            <a:avLst/>
          </a:prstGeom>
        </p:spPr>
      </p:pic>
      <p:sp>
        <p:nvSpPr>
          <p:cNvPr id="3" name="Diagrama de flujo: conector 2">
            <a:extLst>
              <a:ext uri="{FF2B5EF4-FFF2-40B4-BE49-F238E27FC236}">
                <a16:creationId xmlns:a16="http://schemas.microsoft.com/office/drawing/2014/main" id="{3709DCD0-2541-42AB-9ED2-BBE1C2F3C612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61A33607-0A3A-46D9-907B-A1235943AB7D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5051282A-481E-49C7-8892-367AC58A7A4F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12575337-1ADE-4F07-BCCA-FA3CBD6CD229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1506309D-A585-44B6-9573-1046007BE01E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FB63BD94-E490-4D96-B577-6046DC0B827E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27ADBA02-C664-48A2-8D83-CBB3E3B42D8A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590E15EE-5375-49BF-845F-518385409990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94744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Amaril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1831</TotalTime>
  <Words>733</Words>
  <Application>Microsoft Office PowerPoint</Application>
  <PresentationFormat>Panorámica</PresentationFormat>
  <Paragraphs>327</Paragraphs>
  <Slides>41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Retrospección</vt:lpstr>
      <vt:lpstr>Especificación Gráfica de Procesos de Recuperación de Datos en LUCA</vt:lpstr>
      <vt:lpstr>Índice</vt:lpstr>
      <vt:lpstr>Objetivo del Proyecto</vt:lpstr>
      <vt:lpstr>Índice</vt:lpstr>
      <vt:lpstr>Presentación de PowerPoint</vt:lpstr>
      <vt:lpstr>Proyecto LUCA</vt:lpstr>
      <vt:lpstr>Índice</vt:lpstr>
      <vt:lpstr>Motivación TFG</vt:lpstr>
      <vt:lpstr>Presentación de PowerPoint</vt:lpstr>
      <vt:lpstr>Índice</vt:lpstr>
      <vt:lpstr>Objetivos del proyecto</vt:lpstr>
      <vt:lpstr>Índice</vt:lpstr>
      <vt:lpstr>Presentación de PowerPoint</vt:lpstr>
      <vt:lpstr>Vaadin</vt:lpstr>
      <vt:lpstr>Arquitectura</vt:lpstr>
      <vt:lpstr>Arquitectura</vt:lpstr>
      <vt:lpstr>Arquitectura</vt:lpstr>
      <vt:lpstr>Arquitectura</vt:lpstr>
      <vt:lpstr>Arquitectura</vt:lpstr>
      <vt:lpstr>Arquitectura</vt:lpstr>
      <vt:lpstr>Arquitectura</vt:lpstr>
      <vt:lpstr>Arquitectura</vt:lpstr>
      <vt:lpstr>Arquitectura</vt:lpstr>
      <vt:lpstr>Arquitectura</vt:lpstr>
      <vt:lpstr>Arquitectura</vt:lpstr>
      <vt:lpstr>Índice</vt:lpstr>
      <vt:lpstr>Editor Gráfico</vt:lpstr>
      <vt:lpstr>Presentación de PowerPoint</vt:lpstr>
      <vt:lpstr>Índice</vt:lpstr>
      <vt:lpstr>Conector Javascript</vt:lpstr>
      <vt:lpstr>Índice</vt:lpstr>
      <vt:lpstr>Integración Vaadin</vt:lpstr>
      <vt:lpstr>Índice</vt:lpstr>
      <vt:lpstr>Integración LUCA</vt:lpstr>
      <vt:lpstr>Presentación de PowerPoint</vt:lpstr>
      <vt:lpstr>Índice</vt:lpstr>
      <vt:lpstr>Ejecución de Procesos</vt:lpstr>
      <vt:lpstr>Pruebas</vt:lpstr>
      <vt:lpstr>Conclusiones</vt:lpstr>
      <vt:lpstr>Trabajos Futuros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Nacho</dc:creator>
  <cp:lastModifiedBy>Nacho</cp:lastModifiedBy>
  <cp:revision>186</cp:revision>
  <dcterms:created xsi:type="dcterms:W3CDTF">2018-02-20T17:03:48Z</dcterms:created>
  <dcterms:modified xsi:type="dcterms:W3CDTF">2018-03-05T18:31:15Z</dcterms:modified>
</cp:coreProperties>
</file>